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73" r:id="rId2"/>
    <p:sldId id="274" r:id="rId3"/>
    <p:sldId id="276" r:id="rId4"/>
    <p:sldId id="278" r:id="rId5"/>
    <p:sldId id="279" r:id="rId6"/>
    <p:sldId id="280" r:id="rId7"/>
    <p:sldId id="281" r:id="rId8"/>
    <p:sldId id="289" r:id="rId9"/>
    <p:sldId id="287" r:id="rId10"/>
    <p:sldId id="292" r:id="rId11"/>
    <p:sldId id="288" r:id="rId12"/>
    <p:sldId id="290" r:id="rId13"/>
    <p:sldId id="291" r:id="rId14"/>
    <p:sldId id="282" r:id="rId15"/>
    <p:sldId id="283" r:id="rId16"/>
    <p:sldId id="285" r:id="rId17"/>
    <p:sldId id="293" r:id="rId18"/>
    <p:sldId id="286" r:id="rId19"/>
    <p:sldId id="294" r:id="rId20"/>
    <p:sldId id="295" r:id="rId21"/>
    <p:sldId id="296" r:id="rId22"/>
    <p:sldId id="298" r:id="rId23"/>
    <p:sldId id="299" r:id="rId24"/>
    <p:sldId id="300" r:id="rId25"/>
    <p:sldId id="301" r:id="rId26"/>
    <p:sldId id="303" r:id="rId27"/>
    <p:sldId id="304" r:id="rId28"/>
    <p:sldId id="305" r:id="rId29"/>
    <p:sldId id="307" r:id="rId30"/>
    <p:sldId id="306" r:id="rId31"/>
    <p:sldId id="266" r:id="rId32"/>
  </p:sldIdLst>
  <p:sldSz cx="13681075" cy="7561263"/>
  <p:notesSz cx="6858000" cy="9144000"/>
  <p:defaultTextStyle>
    <a:defPPr>
      <a:defRPr lang="en-GB"/>
    </a:defPPr>
    <a:lvl1pPr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894586" indent="-344072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376286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926801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477315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752573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3303087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853602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4404116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00"/>
    <a:srgbClr val="DC2300"/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>
      <p:cViewPr varScale="1">
        <p:scale>
          <a:sx n="72" d="100"/>
          <a:sy n="72" d="100"/>
        </p:scale>
        <p:origin x="-300" y="-102"/>
      </p:cViewPr>
      <p:guideLst>
        <p:guide orient="horz" pos="2388"/>
        <p:guide pos="3648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3" name="Rectangle 2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41313" y="685800"/>
            <a:ext cx="6140450" cy="33940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74" name="Rectangle 2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4994275" cy="407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36875" cy="42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000000"/>
                </a:solidFill>
              </a:defRPr>
            </a:lvl1pPr>
          </a:lstStyle>
          <a:p>
            <a:fld id="{5DE10C80-8D71-49B2-A0BD-433E1411B416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894586" indent="-344072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376286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926801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477315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752573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303087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53602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404116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10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11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12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13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14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18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19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20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21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22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23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24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25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26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27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28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29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5A8B2-112E-4CBC-949B-F5BFC5D324EC}" type="slidenum">
              <a:rPr lang="en-GB"/>
              <a:pPr/>
              <a:t>30</a:t>
            </a:fld>
            <a:endParaRPr lang="en-GB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196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C7155F-E080-4A01-8633-37B287D737EE}" type="slidenum">
              <a:rPr lang="en-GB"/>
              <a:pPr/>
              <a:t>31</a:t>
            </a:fld>
            <a:endParaRPr lang="en-GB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5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8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9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5629" y="2349625"/>
            <a:ext cx="11629819" cy="161964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257" y="4285125"/>
            <a:ext cx="9578563" cy="1931992"/>
          </a:xfrm>
        </p:spPr>
        <p:txBody>
          <a:bodyPr/>
          <a:lstStyle>
            <a:lvl1pPr marL="0" indent="0" algn="ctr">
              <a:buNone/>
              <a:defRPr/>
            </a:lvl1pPr>
            <a:lvl2pPr marL="550515" indent="0" algn="ctr">
              <a:buNone/>
              <a:defRPr/>
            </a:lvl2pPr>
            <a:lvl3pPr marL="1101029" indent="0" algn="ctr">
              <a:buNone/>
              <a:defRPr/>
            </a:lvl3pPr>
            <a:lvl4pPr marL="1651544" indent="0" algn="ctr">
              <a:buNone/>
              <a:defRPr/>
            </a:lvl4pPr>
            <a:lvl5pPr marL="2202058" indent="0" algn="ctr">
              <a:buNone/>
              <a:defRPr/>
            </a:lvl5pPr>
            <a:lvl6pPr marL="2752573" indent="0" algn="ctr">
              <a:buNone/>
              <a:defRPr/>
            </a:lvl6pPr>
            <a:lvl7pPr marL="3303087" indent="0" algn="ctr">
              <a:buNone/>
              <a:defRPr/>
            </a:lvl7pPr>
            <a:lvl8pPr marL="3853602" indent="0" algn="ctr">
              <a:buNone/>
              <a:defRPr/>
            </a:lvl8pPr>
            <a:lvl9pPr marL="4404116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7341B3-278B-4283-BAE9-77BAB8FDBC0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58CE40-6CD7-4E73-8625-F64A2DD7F3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84241" y="138627"/>
            <a:ext cx="3066828" cy="657684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3752" y="138627"/>
            <a:ext cx="9007429" cy="657684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1557419-CBF2-4D4B-B32C-0C4C403BC18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1F7470-755D-4FE8-8F83-0BD11AF6374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26" y="4858932"/>
            <a:ext cx="11629818" cy="150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79926" y="3204193"/>
            <a:ext cx="11629818" cy="1654740"/>
          </a:xfrm>
        </p:spPr>
        <p:txBody>
          <a:bodyPr anchor="b"/>
          <a:lstStyle>
            <a:lvl1pPr marL="0" indent="0">
              <a:buNone/>
              <a:defRPr sz="2400"/>
            </a:lvl1pPr>
            <a:lvl2pPr marL="550515" indent="0">
              <a:buNone/>
              <a:defRPr sz="2200"/>
            </a:lvl2pPr>
            <a:lvl3pPr marL="1101029" indent="0">
              <a:buNone/>
              <a:defRPr sz="1900"/>
            </a:lvl3pPr>
            <a:lvl4pPr marL="1651544" indent="0">
              <a:buNone/>
              <a:defRPr sz="1700"/>
            </a:lvl4pPr>
            <a:lvl5pPr marL="2202058" indent="0">
              <a:buNone/>
              <a:defRPr sz="1700"/>
            </a:lvl5pPr>
            <a:lvl6pPr marL="2752573" indent="0">
              <a:buNone/>
              <a:defRPr sz="1700"/>
            </a:lvl6pPr>
            <a:lvl7pPr marL="3303087" indent="0">
              <a:buNone/>
              <a:defRPr sz="1700"/>
            </a:lvl7pPr>
            <a:lvl8pPr marL="3853602" indent="0">
              <a:buNone/>
              <a:defRPr sz="1700"/>
            </a:lvl8pPr>
            <a:lvl9pPr marL="4404116" indent="0">
              <a:buNone/>
              <a:defRPr sz="17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9CF878-243C-4CAF-91E3-F163E238D61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3752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913940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85442A-9D4B-4D61-A3F0-18CD08C6A72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3575"/>
            <a:ext cx="12313571" cy="125991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3753" y="1693345"/>
            <a:ext cx="6045173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3753" y="2398759"/>
            <a:ext cx="6045173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950139" y="1693345"/>
            <a:ext cx="6047184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950139" y="2398759"/>
            <a:ext cx="6047184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7C9455-6181-48A0-B6B5-6C4EE63EA66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21D38F-5965-4899-8CCC-B4EA7E0F037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6EC9C98-35DA-4291-AB83-E34843FD6A9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1819"/>
            <a:ext cx="4500697" cy="12809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49355" y="301819"/>
            <a:ext cx="7647969" cy="645225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753" y="1582795"/>
            <a:ext cx="4500697" cy="517127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C85790-7310-4C61-890A-CD51DF07EA3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80711" y="5292357"/>
            <a:ext cx="8209047" cy="62469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680711" y="675584"/>
            <a:ext cx="8209047" cy="4536055"/>
          </a:xfrm>
        </p:spPr>
        <p:txBody>
          <a:bodyPr/>
          <a:lstStyle>
            <a:lvl1pPr marL="0" indent="0">
              <a:buNone/>
              <a:defRPr sz="3900"/>
            </a:lvl1pPr>
            <a:lvl2pPr marL="550515" indent="0">
              <a:buNone/>
              <a:defRPr sz="3400"/>
            </a:lvl2pPr>
            <a:lvl3pPr marL="1101029" indent="0">
              <a:buNone/>
              <a:defRPr sz="2900"/>
            </a:lvl3pPr>
            <a:lvl4pPr marL="1651544" indent="0">
              <a:buNone/>
              <a:defRPr sz="2400"/>
            </a:lvl4pPr>
            <a:lvl5pPr marL="2202058" indent="0">
              <a:buNone/>
              <a:defRPr sz="2400"/>
            </a:lvl5pPr>
            <a:lvl6pPr marL="2752573" indent="0">
              <a:buNone/>
              <a:defRPr sz="2400"/>
            </a:lvl6pPr>
            <a:lvl7pPr marL="3303087" indent="0">
              <a:buNone/>
              <a:defRPr sz="2400"/>
            </a:lvl7pPr>
            <a:lvl8pPr marL="3853602" indent="0">
              <a:buNone/>
              <a:defRPr sz="2400"/>
            </a:lvl8pPr>
            <a:lvl9pPr marL="4404116" indent="0">
              <a:buNone/>
              <a:defRPr sz="24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680711" y="5917052"/>
            <a:ext cx="8209047" cy="88790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4C243A5-72CF-411D-B57B-6C3835F2C86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752" y="138627"/>
            <a:ext cx="12267316" cy="15845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752" y="1763535"/>
            <a:ext cx="12267316" cy="4951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  <a:p>
            <a:pPr lvl="4"/>
            <a:r>
              <a:rPr lang="en-GB" smtClean="0"/>
              <a:t>Achtste overzichtsniveau</a:t>
            </a:r>
          </a:p>
          <a:p>
            <a:pPr lvl="4"/>
            <a:r>
              <a:rPr lang="en-GB" smtClean="0"/>
              <a:t>Negende overzichtsniveau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3753" y="6920776"/>
            <a:ext cx="3191514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673647" y="6920776"/>
            <a:ext cx="4333782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803799" y="6919021"/>
            <a:ext cx="3147270" cy="573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  <a:defRPr b="0">
                <a:solidFill>
                  <a:srgbClr val="000000"/>
                </a:solidFill>
              </a:defRPr>
            </a:lvl1pPr>
          </a:lstStyle>
          <a:p>
            <a:fld id="{C54AFB9C-B9A2-4682-8BE5-98CD9B0480F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+mj-lt"/>
          <a:ea typeface="+mj-ea"/>
          <a:cs typeface="+mj-cs"/>
        </a:defRPr>
      </a:lvl1pPr>
      <a:lvl2pPr marL="894586" indent="-344072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2pPr>
      <a:lvl3pPr marL="1376286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3pPr>
      <a:lvl4pPr marL="1926801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4pPr>
      <a:lvl5pPr marL="2477315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5pPr>
      <a:lvl6pPr marL="3027830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6pPr>
      <a:lvl7pPr marL="3578344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7pPr>
      <a:lvl8pPr marL="4128859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8pPr>
      <a:lvl9pPr marL="4679373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9pPr>
    </p:titleStyle>
    <p:bodyStyle>
      <a:lvl1pPr marL="412886" indent="-412886" algn="l" defTabSz="540958" rtl="0" eaLnBrk="0" fontAlgn="base" hangingPunct="0">
        <a:spcBef>
          <a:spcPts val="9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>
          <a:solidFill>
            <a:srgbClr val="000000"/>
          </a:solidFill>
          <a:latin typeface="+mn-lt"/>
          <a:ea typeface="+mn-ea"/>
          <a:cs typeface="+mn-cs"/>
        </a:defRPr>
      </a:lvl1pPr>
      <a:lvl2pPr marL="894586" indent="-344072" algn="l" defTabSz="540958" rtl="0" eaLnBrk="0" fontAlgn="base" hangingPunct="0">
        <a:spcBef>
          <a:spcPts val="84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>
          <a:solidFill>
            <a:srgbClr val="000000"/>
          </a:solidFill>
          <a:latin typeface="+mn-lt"/>
          <a:ea typeface="+mn-ea"/>
          <a:cs typeface="+mn-cs"/>
        </a:defRPr>
      </a:lvl2pPr>
      <a:lvl3pPr marL="1376286" indent="-275257" algn="l" defTabSz="540958" rtl="0" eaLnBrk="0" fontAlgn="base" hangingPunct="0">
        <a:spcBef>
          <a:spcPts val="72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3pPr>
      <a:lvl4pPr marL="1926801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2477315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3027830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3578344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4128859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4679373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0515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1029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1544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2058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2573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087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3602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4116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a V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232" y="601703"/>
            <a:ext cx="1080008" cy="17387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kstvak 4"/>
          <p:cNvSpPr txBox="1"/>
          <p:nvPr/>
        </p:nvSpPr>
        <p:spPr>
          <a:xfrm>
            <a:off x="576064" y="1472968"/>
            <a:ext cx="2376041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l-NL" sz="1800" b="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Bridgecoachfemke.nl</a:t>
            </a:r>
            <a:endParaRPr lang="nl-NL" sz="3600" b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45121" y="4299605"/>
            <a:ext cx="8352000" cy="9936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FFFFFF"/>
                </a:solidFill>
                <a:cs typeface="Times New Roman" pitchFamily="16" charset="0"/>
              </a:rPr>
              <a:t>Leer Bridge met Berry 3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744194" y="5522400"/>
            <a:ext cx="8352927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Hoofdstuk 6: Uitkomen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pic>
        <p:nvPicPr>
          <p:cNvPr id="8" name="Afbeelding 7" descr="https://media.s-bol.com/7X4KzKLz8zW8/550x77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621" y="900310"/>
            <a:ext cx="2095500" cy="29489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2718579" y="468263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88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871163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998728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126293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067910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009529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367379" y="3060551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je met de A start,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loop je kans dat het bij twee slagen blijft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367929" y="2124447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Je wil slagen ontwikkelen in deze kleur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1835981" y="5652839"/>
            <a:ext cx="10009112" cy="792000"/>
          </a:xfrm>
          <a:prstGeom prst="wedgeRoundRectCallout">
            <a:avLst>
              <a:gd name="adj1" fmla="val -50008"/>
              <a:gd name="adj2" fmla="val -2846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Deze serie is niet lang genoeg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36" grpId="0" animBg="1"/>
      <p:bldP spid="37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5633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785849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752182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5633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785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85271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572231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71985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927542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98310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8801537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0996178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935330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768529" y="2772519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359817" y="684287"/>
            <a:ext cx="4392488" cy="2016000"/>
          </a:xfrm>
          <a:prstGeom prst="wedgeRoundRectCallout">
            <a:avLst>
              <a:gd name="adj1" fmla="val -49979"/>
              <a:gd name="adj2" fmla="val 1871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je met de A start loop je kans dat er dit gebeurt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9418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9864873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oelichting met afgeronde rechthoek 36"/>
          <p:cNvSpPr/>
          <p:nvPr/>
        </p:nvSpPr>
        <p:spPr bwMode="auto">
          <a:xfrm>
            <a:off x="359817" y="684287"/>
            <a:ext cx="5256584" cy="1440000"/>
          </a:xfrm>
          <a:prstGeom prst="wedgeRoundRectCallout">
            <a:avLst>
              <a:gd name="adj1" fmla="val -50027"/>
              <a:gd name="adj2" fmla="val -1650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Kleintje na?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</a:t>
            </a:r>
            <a:r>
              <a:rPr lang="nl-NL" sz="3600" dirty="0" smtClean="0">
                <a:solidFill>
                  <a:schemeClr val="tx1"/>
                </a:solidFill>
              </a:rPr>
              <a:t>B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lokkade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baseline="0" dirty="0" smtClean="0">
                <a:solidFill>
                  <a:schemeClr val="tx1"/>
                </a:solidFill>
              </a:rPr>
              <a:t>H na? B wordt hoog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647849" y="5508983"/>
            <a:ext cx="4392488" cy="1440000"/>
          </a:xfrm>
          <a:prstGeom prst="wedgeRoundRectCallout">
            <a:avLst>
              <a:gd name="adj1" fmla="val -49987"/>
              <a:gd name="adj2" fmla="val 1296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je met de 2 start krijg je dit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871985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10996178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8935330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" name="Toelichting met afgeronde rechthoek 51"/>
          <p:cNvSpPr/>
          <p:nvPr/>
        </p:nvSpPr>
        <p:spPr bwMode="auto">
          <a:xfrm>
            <a:off x="647849" y="5508823"/>
            <a:ext cx="3024336" cy="1440000"/>
          </a:xfrm>
          <a:prstGeom prst="wedgeRoundRectCallout">
            <a:avLst>
              <a:gd name="adj1" fmla="val -49982"/>
              <a:gd name="adj2" fmla="val -138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Vijf slagen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voor OW</a:t>
            </a:r>
          </a:p>
        </p:txBody>
      </p:sp>
      <p:sp>
        <p:nvSpPr>
          <p:cNvPr id="53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3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8" grpId="0"/>
      <p:bldP spid="38" grpId="1"/>
      <p:bldP spid="47" grpId="0"/>
      <p:bldP spid="94" grpId="0"/>
      <p:bldP spid="13" grpId="0"/>
      <p:bldP spid="13" grpId="1"/>
      <p:bldP spid="14" grpId="0"/>
      <p:bldP spid="19" grpId="0"/>
      <p:bldP spid="19" grpId="1"/>
      <p:bldP spid="20" grpId="0"/>
      <p:bldP spid="20" grpId="1"/>
      <p:bldP spid="27" grpId="0" animBg="1"/>
      <p:bldP spid="30" grpId="0"/>
      <p:bldP spid="31" grpId="0"/>
      <p:bldP spid="37" grpId="0" animBg="1"/>
      <p:bldP spid="37" grpId="1" animBg="1"/>
      <p:bldP spid="39" grpId="0" animBg="1"/>
      <p:bldP spid="39" grpId="1" animBg="1"/>
      <p:bldP spid="46" grpId="0"/>
      <p:bldP spid="46" grpId="1"/>
      <p:bldP spid="48" grpId="0"/>
      <p:bldP spid="48" grpId="1"/>
      <p:bldP spid="49" grpId="0"/>
      <p:bldP spid="49" grpId="1"/>
      <p:bldP spid="50" grpId="0"/>
      <p:bldP spid="50" grpId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5633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785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752182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5633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785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85271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572231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71985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927542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98310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8801537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0996178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935330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768529" y="2772519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359817" y="684287"/>
            <a:ext cx="3312368" cy="1440160"/>
          </a:xfrm>
          <a:prstGeom prst="wedgeRoundRectCallout">
            <a:avLst>
              <a:gd name="adj1" fmla="val -49990"/>
              <a:gd name="adj2" fmla="val -1502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Het kan ook zo zitten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9418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9864873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359817" y="684287"/>
            <a:ext cx="4752528" cy="1440000"/>
          </a:xfrm>
          <a:prstGeom prst="wedgeRoundRectCallout">
            <a:avLst>
              <a:gd name="adj1" fmla="val -50008"/>
              <a:gd name="adj2" fmla="val -1966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Partner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kan je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niet meer bereiken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6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8" grpId="0"/>
      <p:bldP spid="47" grpId="0"/>
      <p:bldP spid="94" grpId="0"/>
      <p:bldP spid="13" grpId="0"/>
      <p:bldP spid="14" grpId="0"/>
      <p:bldP spid="19" grpId="0"/>
      <p:bldP spid="20" grpId="0"/>
      <p:bldP spid="30" grpId="0"/>
      <p:bldP spid="31" grpId="0"/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5633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785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752182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5633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785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85271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572231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71985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927542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98310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8801537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0996178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935330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768529" y="2772519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9418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9864873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647849" y="5508983"/>
            <a:ext cx="4392488" cy="1440000"/>
          </a:xfrm>
          <a:prstGeom prst="wedgeRoundRectCallout">
            <a:avLst>
              <a:gd name="adj1" fmla="val -50036"/>
              <a:gd name="adj2" fmla="val 100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je met de 2 start krijg je dit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Toelichting met afgeronde rechthoek 51"/>
          <p:cNvSpPr/>
          <p:nvPr/>
        </p:nvSpPr>
        <p:spPr bwMode="auto">
          <a:xfrm>
            <a:off x="647849" y="5508823"/>
            <a:ext cx="3024336" cy="1440000"/>
          </a:xfrm>
          <a:prstGeom prst="wedgeRoundRectCallout">
            <a:avLst>
              <a:gd name="adj1" fmla="val -50016"/>
              <a:gd name="adj2" fmla="val 2194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Vier slagen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voor OW</a:t>
            </a: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359817" y="684287"/>
            <a:ext cx="4752528" cy="1440000"/>
          </a:xfrm>
          <a:prstGeom prst="wedgeRoundRectCallout">
            <a:avLst>
              <a:gd name="adj1" fmla="val 19161"/>
              <a:gd name="adj2" fmla="val 4785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 partner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aan slag komt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8" grpId="0"/>
      <p:bldP spid="47" grpId="0"/>
      <p:bldP spid="94" grpId="0"/>
      <p:bldP spid="13" grpId="0"/>
      <p:bldP spid="14" grpId="0"/>
      <p:bldP spid="19" grpId="0"/>
      <p:bldP spid="20" grpId="0"/>
      <p:bldP spid="30" grpId="0"/>
      <p:bldP spid="31" grpId="0"/>
      <p:bldP spid="39" grpId="0" animBg="1"/>
      <p:bldP spid="52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Kleintje plaatje of serie?</a:t>
            </a:r>
            <a:endParaRPr lang="nl-NL" sz="54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1692567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je keus hebt is de start van een serie beter dan van onder een plaatje vandaan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3276575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kleur met meer honneurs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is beter dan een kleur met één honneur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67929" y="4860919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Kies de kleur die de meeste slagen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kan opleveren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5"/>
          <p:cNvGrpSpPr/>
          <p:nvPr/>
        </p:nvGrpSpPr>
        <p:grpSpPr>
          <a:xfrm>
            <a:off x="8852373" y="3960871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7115983" y="3960871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2373" y="306055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3SA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2373" y="608031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1SA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V T 7 5 3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V B T 3 2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8 4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6</a:t>
            </a:r>
            <a:endParaRPr lang="nl-NL" sz="7200" dirty="0">
              <a:solidFill>
                <a:srgbClr val="000000"/>
              </a:solidFill>
            </a:endParaRPr>
          </a:p>
        </p:txBody>
      </p:sp>
      <p:grpSp>
        <p:nvGrpSpPr>
          <p:cNvPr id="4" name="Groep 25"/>
          <p:cNvGrpSpPr/>
          <p:nvPr/>
        </p:nvGrpSpPr>
        <p:grpSpPr>
          <a:xfrm rot="18600000">
            <a:off x="10310856" y="2133202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Afgeronde rechthoek 28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0" name="Afgeronde rechthoek 29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oelichting met afgeronde rechthoek 30"/>
          <p:cNvSpPr/>
          <p:nvPr/>
        </p:nvSpPr>
        <p:spPr bwMode="auto">
          <a:xfrm>
            <a:off x="3816201" y="468263"/>
            <a:ext cx="8856984" cy="1440160"/>
          </a:xfrm>
          <a:prstGeom prst="wedgeRoundRectCallout">
            <a:avLst>
              <a:gd name="adj1" fmla="val -49956"/>
              <a:gd name="adj2" fmla="val 2089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Vanwege de serie is de hartenstart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beter dan de schoppenstart</a:t>
            </a: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9854"/>
              <a:gd name="adj2" fmla="val 243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1368041" y="4068799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5131" grpId="0" animBg="1"/>
      <p:bldP spid="5134" grpId="0" animBg="1"/>
      <p:bldP spid="31" grpId="0" animBg="1"/>
      <p:bldP spid="32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A 6 5 3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H B 8 4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7 6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816201" y="468263"/>
            <a:ext cx="9001000" cy="1440160"/>
          </a:xfrm>
          <a:prstGeom prst="wedgeRoundRectCallout">
            <a:avLst>
              <a:gd name="adj1" fmla="val -50007"/>
              <a:gd name="adj2" fmla="val 2115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Beide kleuren zijn even lang, maar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ruitens bieden meer kans op slagen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9904"/>
              <a:gd name="adj2" fmla="val 2304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4680297" y="522092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7" name="Groep 25"/>
          <p:cNvGrpSpPr/>
          <p:nvPr/>
        </p:nvGrpSpPr>
        <p:grpSpPr>
          <a:xfrm>
            <a:off x="8852373" y="3960871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3" name="Rechthoek 3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4" name="Rechthoek 3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5" name="Rechte verbindingslijn 3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Rechte verbindingslijn 35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Rechte verbindingslijn 36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Rechte verbindingslijn 37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AutoShape 1"/>
          <p:cNvSpPr>
            <a:spLocks noChangeArrowheads="1"/>
          </p:cNvSpPr>
          <p:nvPr/>
        </p:nvSpPr>
        <p:spPr bwMode="auto">
          <a:xfrm>
            <a:off x="7115983" y="3960871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852373" y="306055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3SA</a:t>
            </a:r>
          </a:p>
        </p:txBody>
      </p:sp>
      <p:sp>
        <p:nvSpPr>
          <p:cNvPr id="41" name="AutoShape 14"/>
          <p:cNvSpPr>
            <a:spLocks noChangeArrowheads="1"/>
          </p:cNvSpPr>
          <p:nvPr/>
        </p:nvSpPr>
        <p:spPr bwMode="auto">
          <a:xfrm>
            <a:off x="8852373" y="608031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1SA</a:t>
            </a:r>
          </a:p>
        </p:txBody>
      </p:sp>
      <p:grpSp>
        <p:nvGrpSpPr>
          <p:cNvPr id="42" name="Groep 25"/>
          <p:cNvGrpSpPr/>
          <p:nvPr/>
        </p:nvGrpSpPr>
        <p:grpSpPr>
          <a:xfrm rot="18600000">
            <a:off x="10310856" y="2133202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Afgeronde rechthoek 42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44" name="Afgeronde rechthoek 43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19" grpId="0" animBg="1"/>
      <p:bldP spid="39" grpId="0" animBg="1"/>
      <p:bldP spid="40" grpId="0" animBg="1"/>
      <p:bldP spid="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7258"/>
              <a:gd name="adj2" fmla="val 243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8856761" y="3960871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0644375" y="3984369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6761" y="306055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1♠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6761" y="6089460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3 2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6 5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B 8 6 4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H V B 9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719857" y="468263"/>
            <a:ext cx="12097344" cy="1440160"/>
          </a:xfrm>
          <a:prstGeom prst="wedgeRoundRectCallout">
            <a:avLst>
              <a:gd name="adj1" fmla="val -49997"/>
              <a:gd name="adj2" fmla="val 2054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ruitens zijn langer, maar de klaveren bieden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meer zekerheid voor het ontwikkelen van slagen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1368041" y="630104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"/>
          <p:cNvSpPr>
            <a:spLocks noChangeArrowheads="1"/>
          </p:cNvSpPr>
          <p:nvPr/>
        </p:nvSpPr>
        <p:spPr bwMode="auto">
          <a:xfrm>
            <a:off x="7115983" y="3960871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33" name="AutoShape 1"/>
          <p:cNvSpPr>
            <a:spLocks noChangeArrowheads="1"/>
          </p:cNvSpPr>
          <p:nvPr/>
        </p:nvSpPr>
        <p:spPr bwMode="auto">
          <a:xfrm>
            <a:off x="10716383" y="4073236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9564255" y="3708623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21" grpId="0" animBg="1"/>
      <p:bldP spid="5131" grpId="0" animBg="1"/>
      <p:bldP spid="5134" grpId="0" animBg="1"/>
      <p:bldP spid="31" grpId="0" animBg="1"/>
      <p:bldP spid="19" grpId="0" animBg="1"/>
      <p:bldP spid="27" grpId="0" animBg="1"/>
      <p:bldP spid="33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Uitkomstrichtlijnen</a:t>
            </a:r>
            <a:endParaRPr lang="nl-NL" sz="54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540115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Troef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540115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Rijtje van 2 is serie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3564607"/>
            <a:ext cx="540115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Liever serie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dan los plaatje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67929" y="5148783"/>
            <a:ext cx="540115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Evt. korte kleur (liefst singleton)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6912545" y="1692399"/>
            <a:ext cx="539993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SA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6912545" y="2628503"/>
            <a:ext cx="539993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Rijtje van 3 is serie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6912545" y="3564607"/>
            <a:ext cx="5399934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Liever serie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dan los plaatje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6912545" y="5148783"/>
            <a:ext cx="5399934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Langste kleur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of stevigste serie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7" grpId="0" animBg="1"/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7128569" y="3960871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64959" y="304304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3SA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64959" y="608031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1SA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8 2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9 7 5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H V 8 4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7 6 3</a:t>
            </a:r>
            <a:endParaRPr lang="nl-NL" sz="7200" dirty="0">
              <a:solidFill>
                <a:srgbClr val="000000"/>
              </a:solidFill>
            </a:endParaRPr>
          </a:p>
        </p:txBody>
      </p:sp>
      <p:grpSp>
        <p:nvGrpSpPr>
          <p:cNvPr id="3" name="Groep 25"/>
          <p:cNvGrpSpPr/>
          <p:nvPr/>
        </p:nvGrpSpPr>
        <p:grpSpPr>
          <a:xfrm rot="18600000">
            <a:off x="10886920" y="2979788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Afgeronde rechthoek 28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0" name="Afgeronde rechthoek 29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9930"/>
              <a:gd name="adj2" fmla="val -1334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4608401" y="522092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8864959" y="304304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4♠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8864959" y="608031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1♠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3" name="Ovaal 32"/>
          <p:cNvSpPr/>
          <p:nvPr/>
        </p:nvSpPr>
        <p:spPr bwMode="auto">
          <a:xfrm>
            <a:off x="1368041" y="522092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4" name="Toelichting met afgeronde rechthoek 33"/>
          <p:cNvSpPr/>
          <p:nvPr/>
        </p:nvSpPr>
        <p:spPr bwMode="auto">
          <a:xfrm>
            <a:off x="7560617" y="468263"/>
            <a:ext cx="5616624" cy="1440160"/>
          </a:xfrm>
          <a:prstGeom prst="wedgeRoundRectCallout">
            <a:avLst>
              <a:gd name="adj1" fmla="val -50030"/>
              <a:gd name="adj2" fmla="val -1581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Je wil de kleur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niet laten blokkeren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AutoShape 1"/>
          <p:cNvSpPr>
            <a:spLocks noChangeArrowheads="1"/>
          </p:cNvSpPr>
          <p:nvPr/>
        </p:nvSpPr>
        <p:spPr bwMode="auto">
          <a:xfrm>
            <a:off x="7128569" y="3960871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6552505" y="468263"/>
            <a:ext cx="6624736" cy="1440160"/>
          </a:xfrm>
          <a:prstGeom prst="wedgeRoundRectCallout">
            <a:avLst>
              <a:gd name="adj1" fmla="val -49950"/>
              <a:gd name="adj2" fmla="val -1581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Meer dan twee ruitenslagen zitten er niet in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6" name="Groep 25"/>
          <p:cNvGrpSpPr/>
          <p:nvPr/>
        </p:nvGrpSpPr>
        <p:grpSpPr>
          <a:xfrm>
            <a:off x="8856761" y="3960871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7" name="Rechthoek 36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8" name="Rechthoek 37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9" name="Rechte verbindingslijn 38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5121" grpId="1" animBg="1"/>
      <p:bldP spid="5131" grpId="0" animBg="1"/>
      <p:bldP spid="5131" grpId="1" animBg="1"/>
      <p:bldP spid="5134" grpId="0" animBg="1"/>
      <p:bldP spid="5134" grpId="1" animBg="1"/>
      <p:bldP spid="32" grpId="0" animBg="1"/>
      <p:bldP spid="32" grpId="1" animBg="1"/>
      <p:bldP spid="32" grpId="2" animBg="1"/>
      <p:bldP spid="32" grpId="3" animBg="1"/>
      <p:bldP spid="19" grpId="0" animBg="1"/>
      <p:bldP spid="19" grpId="1" animBg="1"/>
      <p:bldP spid="27" grpId="0" animBg="1"/>
      <p:bldP spid="28" grpId="0" animBg="1"/>
      <p:bldP spid="33" grpId="0" animBg="1"/>
      <p:bldP spid="34" grpId="0" animBg="1"/>
      <p:bldP spid="34" grpId="1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smtClean="0">
                <a:solidFill>
                  <a:srgbClr val="FFFFFF"/>
                </a:solidFill>
                <a:cs typeface="Times New Roman" pitchFamily="16" charset="0"/>
              </a:rPr>
              <a:t>Uitkomen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Daar hebben we drie afspraken over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Toelichting met afgeronde rechthoek 9"/>
          <p:cNvSpPr/>
          <p:nvPr/>
        </p:nvSpPr>
        <p:spPr bwMode="auto">
          <a:xfrm>
            <a:off x="6984553" y="2772519"/>
            <a:ext cx="5327926" cy="792000"/>
          </a:xfrm>
          <a:prstGeom prst="wedgeRoundRectCallout">
            <a:avLst>
              <a:gd name="adj1" fmla="val -49953"/>
              <a:gd name="adj2" fmla="val -1807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Kleintje belooft plaatje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1" name="Toelichting met afgeronde rechthoek 10"/>
          <p:cNvSpPr/>
          <p:nvPr/>
        </p:nvSpPr>
        <p:spPr bwMode="auto">
          <a:xfrm>
            <a:off x="1367929" y="2772519"/>
            <a:ext cx="5400600" cy="792000"/>
          </a:xfrm>
          <a:prstGeom prst="wedgeRoundRectCallout">
            <a:avLst>
              <a:gd name="adj1" fmla="val -49996"/>
              <a:gd name="adj2" fmla="val -2011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Hoogste van een serie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2" name="Toelichting met afgeronde rechthoek 11"/>
          <p:cNvSpPr/>
          <p:nvPr/>
        </p:nvSpPr>
        <p:spPr bwMode="auto">
          <a:xfrm>
            <a:off x="3564173" y="3780631"/>
            <a:ext cx="6552728" cy="792000"/>
          </a:xfrm>
          <a:prstGeom prst="wedgeRoundRectCallout">
            <a:avLst>
              <a:gd name="adj1" fmla="val -50008"/>
              <a:gd name="adj2" fmla="val -2264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Middenkaart ontkent plaatje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367929" y="4716831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Die zijn nuttig om partner te laten weten wat je bezit in de uitkomstkleur is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367929" y="6301007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Maar hoe kies je </a:t>
            </a:r>
            <a:r>
              <a:rPr lang="nl-NL" sz="4400" b="0" dirty="0" err="1" smtClean="0">
                <a:solidFill>
                  <a:srgbClr val="FFFFFF"/>
                </a:solidFill>
                <a:cs typeface="Times New Roman" pitchFamily="16" charset="0"/>
              </a:rPr>
              <a:t>je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 uitkomstkleur?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Gebroken serie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Drie honneurs (de 9 telt dan ook mee)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waarvan er slechts 2 op elkaar aansluiten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215529" y="3346248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86793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923380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759967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96553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2155825" y="4608724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127324" y="4608724"/>
            <a:ext cx="961888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976503" y="4608724"/>
            <a:ext cx="906179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769973" y="4608724"/>
            <a:ext cx="850471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07735" y="4608724"/>
            <a:ext cx="794763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192465" y="5875575"/>
            <a:ext cx="794763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1439937" y="5871199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312417" y="5875575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01278" y="5875575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987547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722520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457493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1"/>
          <p:cNvSpPr txBox="1">
            <a:spLocks noChangeArrowheads="1"/>
          </p:cNvSpPr>
          <p:nvPr/>
        </p:nvSpPr>
        <p:spPr bwMode="auto">
          <a:xfrm>
            <a:off x="7344593" y="3346248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8280697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9169808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0058919" y="3346248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0845438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1580663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1"/>
          <p:cNvSpPr txBox="1">
            <a:spLocks noChangeArrowheads="1"/>
          </p:cNvSpPr>
          <p:nvPr/>
        </p:nvSpPr>
        <p:spPr bwMode="auto">
          <a:xfrm>
            <a:off x="8140277" y="4608724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8932365" y="4608724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9849328" y="4608724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10766291" y="4608724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11580663" y="4608724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8208689" y="5868863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9123185" y="5873239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0027838" y="5873239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10829899" y="5873239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1580663" y="5873239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Starten van een gebroken serie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Daarvoor is weer de basisregel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00"/>
                </a:solidFill>
                <a:cs typeface="Times New Roman" pitchFamily="16" charset="0"/>
              </a:rPr>
              <a:t>Hoogste van een serie 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de leidraad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929" y="3276575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Starten met een honneur belooft altijd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de direct onderliggende honneur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67929" y="4860751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Daar kan dus eventueel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nog een hogere honneur bij zitten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1" name="Toelichting met afgeronde rechthoek 10"/>
          <p:cNvSpPr/>
          <p:nvPr/>
        </p:nvSpPr>
        <p:spPr bwMode="auto">
          <a:xfrm>
            <a:off x="2664073" y="6516935"/>
            <a:ext cx="8352928" cy="792000"/>
          </a:xfrm>
          <a:prstGeom prst="wedgeRoundRectCallout">
            <a:avLst>
              <a:gd name="adj1" fmla="val -49982"/>
              <a:gd name="adj2" fmla="val -2035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Zo houd je altijd een vork over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Gebroken serie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Waarmee start je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van onderstaande series?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215529" y="3346248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77205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923380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759967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96553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2155825" y="4608724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127324" y="4608724"/>
            <a:ext cx="961888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976503" y="4608724"/>
            <a:ext cx="906179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769973" y="4608724"/>
            <a:ext cx="850471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07735" y="4608724"/>
            <a:ext cx="794763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189790" y="5875575"/>
            <a:ext cx="794763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1"/>
          <p:cNvSpPr txBox="1">
            <a:spLocks noChangeArrowheads="1"/>
          </p:cNvSpPr>
          <p:nvPr/>
        </p:nvSpPr>
        <p:spPr bwMode="auto">
          <a:xfrm>
            <a:off x="1439937" y="5871199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312417" y="5875575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00743" y="5875575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986477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720915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455353" y="5875575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1"/>
          <p:cNvSpPr txBox="1">
            <a:spLocks noChangeArrowheads="1"/>
          </p:cNvSpPr>
          <p:nvPr/>
        </p:nvSpPr>
        <p:spPr bwMode="auto">
          <a:xfrm>
            <a:off x="7441607" y="3346248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8331097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9207609" y="3346248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0084121" y="3346248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0858041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1580663" y="3346248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1"/>
          <p:cNvSpPr txBox="1">
            <a:spLocks noChangeArrowheads="1"/>
          </p:cNvSpPr>
          <p:nvPr/>
        </p:nvSpPr>
        <p:spPr bwMode="auto">
          <a:xfrm>
            <a:off x="8140277" y="4608724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8932365" y="4608724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9849328" y="4608724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10766291" y="4608724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11580663" y="4608724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8208689" y="5868863"/>
            <a:ext cx="767082" cy="122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72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9081169" y="5873239"/>
            <a:ext cx="885704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4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9999827" y="5873239"/>
            <a:ext cx="783112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10815893" y="5873239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1580663" y="5873239"/>
            <a:ext cx="731816" cy="1217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72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7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Ovaal 48"/>
          <p:cNvSpPr/>
          <p:nvPr/>
        </p:nvSpPr>
        <p:spPr bwMode="auto">
          <a:xfrm>
            <a:off x="1943993" y="3346248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0" name="Ovaal 49"/>
          <p:cNvSpPr/>
          <p:nvPr/>
        </p:nvSpPr>
        <p:spPr bwMode="auto">
          <a:xfrm>
            <a:off x="3024225" y="4572719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1" name="Ovaal 50"/>
          <p:cNvSpPr/>
          <p:nvPr/>
        </p:nvSpPr>
        <p:spPr bwMode="auto">
          <a:xfrm>
            <a:off x="3096121" y="5868999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Ovaal 51"/>
          <p:cNvSpPr/>
          <p:nvPr/>
        </p:nvSpPr>
        <p:spPr bwMode="auto">
          <a:xfrm>
            <a:off x="9144905" y="3276575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3" name="Ovaal 52"/>
          <p:cNvSpPr/>
          <p:nvPr/>
        </p:nvSpPr>
        <p:spPr bwMode="auto">
          <a:xfrm>
            <a:off x="9720857" y="4572855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4" name="Ovaal 53"/>
          <p:cNvSpPr/>
          <p:nvPr/>
        </p:nvSpPr>
        <p:spPr bwMode="auto">
          <a:xfrm>
            <a:off x="9864985" y="5796855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3" name="Toelichting met afgeronde rechthoek 42"/>
          <p:cNvSpPr/>
          <p:nvPr/>
        </p:nvSpPr>
        <p:spPr bwMode="auto">
          <a:xfrm>
            <a:off x="2808089" y="1764239"/>
            <a:ext cx="7632848" cy="1440160"/>
          </a:xfrm>
          <a:prstGeom prst="wedgeRoundRectCallout">
            <a:avLst>
              <a:gd name="adj1" fmla="val 74775"/>
              <a:gd name="adj2" fmla="val 5220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Maar waarom eigenlijk,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kleintje - plaatje kan toch ook?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57" name="Groep 56"/>
          <p:cNvGrpSpPr/>
          <p:nvPr/>
        </p:nvGrpSpPr>
        <p:grpSpPr>
          <a:xfrm>
            <a:off x="3056246" y="1557425"/>
            <a:ext cx="1368152" cy="2030692"/>
            <a:chOff x="3056246" y="1557425"/>
            <a:chExt cx="1368152" cy="2030692"/>
          </a:xfrm>
        </p:grpSpPr>
        <p:sp>
          <p:nvSpPr>
            <p:cNvPr id="56" name="Gelijkbenige driehoek 55"/>
            <p:cNvSpPr/>
            <p:nvPr/>
          </p:nvSpPr>
          <p:spPr bwMode="auto">
            <a:xfrm rot="9893123">
              <a:off x="3895875" y="2363981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5" name="Toelichting met afgeronde rechthoek 54"/>
            <p:cNvSpPr/>
            <p:nvPr/>
          </p:nvSpPr>
          <p:spPr bwMode="auto">
            <a:xfrm>
              <a:off x="3056246" y="1557425"/>
              <a:ext cx="1368152" cy="936104"/>
            </a:xfrm>
            <a:prstGeom prst="wedgeRoundRectCallout">
              <a:avLst>
                <a:gd name="adj1" fmla="val -36921"/>
                <a:gd name="adj2" fmla="val 163268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58" name="Groep 57"/>
          <p:cNvGrpSpPr/>
          <p:nvPr/>
        </p:nvGrpSpPr>
        <p:grpSpPr>
          <a:xfrm>
            <a:off x="4104233" y="2902067"/>
            <a:ext cx="1368152" cy="2030692"/>
            <a:chOff x="3056246" y="1557425"/>
            <a:chExt cx="1368152" cy="2030692"/>
          </a:xfrm>
        </p:grpSpPr>
        <p:sp>
          <p:nvSpPr>
            <p:cNvPr id="59" name="Gelijkbenige driehoek 58"/>
            <p:cNvSpPr/>
            <p:nvPr/>
          </p:nvSpPr>
          <p:spPr bwMode="auto">
            <a:xfrm rot="9893123">
              <a:off x="3895875" y="2363981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0" name="Toelichting met afgeronde rechthoek 59"/>
            <p:cNvSpPr/>
            <p:nvPr/>
          </p:nvSpPr>
          <p:spPr bwMode="auto">
            <a:xfrm>
              <a:off x="3056246" y="1557425"/>
              <a:ext cx="1368152" cy="936104"/>
            </a:xfrm>
            <a:prstGeom prst="wedgeRoundRectCallout">
              <a:avLst>
                <a:gd name="adj1" fmla="val -36921"/>
                <a:gd name="adj2" fmla="val 163268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2880097" y="4212679"/>
            <a:ext cx="1368152" cy="2036921"/>
            <a:chOff x="-472146" y="1989473"/>
            <a:chExt cx="1368152" cy="2036921"/>
          </a:xfrm>
        </p:grpSpPr>
        <p:sp>
          <p:nvSpPr>
            <p:cNvPr id="62" name="Gelijkbenige driehoek 61"/>
            <p:cNvSpPr/>
            <p:nvPr/>
          </p:nvSpPr>
          <p:spPr bwMode="auto">
            <a:xfrm rot="9536583">
              <a:off x="528414" y="2802258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3" name="Toelichting met afgeronde rechthoek 62"/>
            <p:cNvSpPr/>
            <p:nvPr/>
          </p:nvSpPr>
          <p:spPr bwMode="auto">
            <a:xfrm>
              <a:off x="-472146" y="1989473"/>
              <a:ext cx="1368152" cy="936104"/>
            </a:xfrm>
            <a:prstGeom prst="wedgeRoundRectCallout">
              <a:avLst>
                <a:gd name="adj1" fmla="val -54316"/>
                <a:gd name="adj2" fmla="val 160592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64" name="Groep 63"/>
          <p:cNvGrpSpPr/>
          <p:nvPr/>
        </p:nvGrpSpPr>
        <p:grpSpPr>
          <a:xfrm>
            <a:off x="9000777" y="1548383"/>
            <a:ext cx="1368152" cy="2036921"/>
            <a:chOff x="-472146" y="1989473"/>
            <a:chExt cx="1368152" cy="2036921"/>
          </a:xfrm>
        </p:grpSpPr>
        <p:sp>
          <p:nvSpPr>
            <p:cNvPr id="65" name="Gelijkbenige driehoek 64"/>
            <p:cNvSpPr/>
            <p:nvPr/>
          </p:nvSpPr>
          <p:spPr bwMode="auto">
            <a:xfrm rot="9536583">
              <a:off x="528414" y="2802258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6" name="Toelichting met afgeronde rechthoek 65"/>
            <p:cNvSpPr/>
            <p:nvPr/>
          </p:nvSpPr>
          <p:spPr bwMode="auto">
            <a:xfrm>
              <a:off x="-472146" y="1989473"/>
              <a:ext cx="1368152" cy="936104"/>
            </a:xfrm>
            <a:prstGeom prst="wedgeRoundRectCallout">
              <a:avLst>
                <a:gd name="adj1" fmla="val -54316"/>
                <a:gd name="adj2" fmla="val 160592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67" name="Groep 66"/>
          <p:cNvGrpSpPr/>
          <p:nvPr/>
        </p:nvGrpSpPr>
        <p:grpSpPr>
          <a:xfrm>
            <a:off x="9648849" y="2844527"/>
            <a:ext cx="1368152" cy="2036921"/>
            <a:chOff x="-472146" y="1989473"/>
            <a:chExt cx="1368152" cy="2036921"/>
          </a:xfrm>
        </p:grpSpPr>
        <p:sp>
          <p:nvSpPr>
            <p:cNvPr id="68" name="Gelijkbenige driehoek 67"/>
            <p:cNvSpPr/>
            <p:nvPr/>
          </p:nvSpPr>
          <p:spPr bwMode="auto">
            <a:xfrm rot="9536583">
              <a:off x="528414" y="2802258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9" name="Toelichting met afgeronde rechthoek 68"/>
            <p:cNvSpPr/>
            <p:nvPr/>
          </p:nvSpPr>
          <p:spPr bwMode="auto">
            <a:xfrm>
              <a:off x="-472146" y="1989473"/>
              <a:ext cx="1368152" cy="936104"/>
            </a:xfrm>
            <a:prstGeom prst="wedgeRoundRectCallout">
              <a:avLst>
                <a:gd name="adj1" fmla="val -54316"/>
                <a:gd name="adj2" fmla="val 160592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70" name="Groep 69"/>
          <p:cNvGrpSpPr/>
          <p:nvPr/>
        </p:nvGrpSpPr>
        <p:grpSpPr>
          <a:xfrm>
            <a:off x="9720857" y="4140671"/>
            <a:ext cx="1368152" cy="2036921"/>
            <a:chOff x="-472146" y="1989473"/>
            <a:chExt cx="1368152" cy="2036921"/>
          </a:xfrm>
        </p:grpSpPr>
        <p:sp>
          <p:nvSpPr>
            <p:cNvPr id="71" name="Gelijkbenige driehoek 70"/>
            <p:cNvSpPr/>
            <p:nvPr/>
          </p:nvSpPr>
          <p:spPr bwMode="auto">
            <a:xfrm rot="9536583">
              <a:off x="528414" y="2802258"/>
              <a:ext cx="342720" cy="1224136"/>
            </a:xfrm>
            <a:prstGeom prst="triangle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72" name="Toelichting met afgeronde rechthoek 71"/>
            <p:cNvSpPr/>
            <p:nvPr/>
          </p:nvSpPr>
          <p:spPr bwMode="auto">
            <a:xfrm>
              <a:off x="-472146" y="1989473"/>
              <a:ext cx="1368152" cy="936104"/>
            </a:xfrm>
            <a:prstGeom prst="wedgeRoundRectCallout">
              <a:avLst>
                <a:gd name="adj1" fmla="val -54316"/>
                <a:gd name="adj2" fmla="val 160592"/>
                <a:gd name="adj3" fmla="val 16667"/>
              </a:avLst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nl-NL" sz="3600" dirty="0" smtClean="0">
                  <a:solidFill>
                    <a:schemeClr val="tx1"/>
                  </a:solidFill>
                </a:rPr>
                <a:t>Vork</a:t>
              </a:r>
              <a:endPara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4570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7008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670827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83953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8050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11233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0677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75632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-49917"/>
              <a:gd name="adj2" fmla="val -1961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Stel je voor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dat het zo gaat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544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-49917"/>
              <a:gd name="adj2" fmla="val -2192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Deze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start voorkomt dat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8928769" y="5220791"/>
            <a:ext cx="4320480" cy="1944216"/>
          </a:xfrm>
          <a:prstGeom prst="wedgeRoundRectCallout">
            <a:avLst>
              <a:gd name="adj1" fmla="val -96333"/>
              <a:gd name="adj2" fmla="val 211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 partner aan slag komt neemt hij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de B op snit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8" grpId="0"/>
      <p:bldP spid="38" grpId="1"/>
      <p:bldP spid="47" grpId="0"/>
      <p:bldP spid="47" grpId="1"/>
      <p:bldP spid="55" grpId="0"/>
      <p:bldP spid="94" grpId="0"/>
      <p:bldP spid="94" grpId="1"/>
      <p:bldP spid="13" grpId="0"/>
      <p:bldP spid="17" grpId="0"/>
      <p:bldP spid="17" grpId="1"/>
      <p:bldP spid="20" grpId="0"/>
      <p:bldP spid="27" grpId="0" animBg="1"/>
      <p:bldP spid="30" grpId="0"/>
      <p:bldP spid="31" grpId="0"/>
      <p:bldP spid="32" grpId="0"/>
      <p:bldP spid="33" grpId="0"/>
      <p:bldP spid="35" grpId="0" animBg="1"/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15250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497681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4505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83953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57746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31539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9974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75632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19161"/>
              <a:gd name="adj2" fmla="val 4785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Stel je voor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dat het zo gaat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oelichting met afgeronde rechthoek 34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13685"/>
              <a:gd name="adj2" fmla="val 13310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Deze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start voorkomt dat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87991"/>
              <a:gd name="adj2" fmla="val 1503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Nu wordt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de V altijd een slag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74505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Toelichting met afgeronde rechthoek 48"/>
          <p:cNvSpPr/>
          <p:nvPr/>
        </p:nvSpPr>
        <p:spPr bwMode="auto">
          <a:xfrm>
            <a:off x="8856761" y="5220791"/>
            <a:ext cx="4392488" cy="1944216"/>
          </a:xfrm>
          <a:prstGeom prst="wedgeRoundRectCallout">
            <a:avLst>
              <a:gd name="adj1" fmla="val -39706"/>
              <a:gd name="adj2" fmla="val -9968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Oost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hoeft de A pas te spelen als de V wordt gelegd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0" name="Toelichting met afgeronde rechthoek 49"/>
          <p:cNvSpPr/>
          <p:nvPr/>
        </p:nvSpPr>
        <p:spPr bwMode="auto">
          <a:xfrm>
            <a:off x="10080897" y="684287"/>
            <a:ext cx="3168352" cy="792000"/>
          </a:xfrm>
          <a:prstGeom prst="wedgeRoundRectCallout">
            <a:avLst>
              <a:gd name="adj1" fmla="val -58585"/>
              <a:gd name="adj2" fmla="val 24227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Derde man...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55" grpId="0"/>
      <p:bldP spid="55" grpId="1"/>
      <p:bldP spid="14" grpId="0"/>
      <p:bldP spid="17" grpId="0"/>
      <p:bldP spid="17" grpId="1"/>
      <p:bldP spid="27" grpId="0" animBg="1"/>
      <p:bldP spid="32" grpId="0"/>
      <p:bldP spid="32" grpId="1"/>
      <p:bldP spid="35" grpId="0" animBg="1"/>
      <p:bldP spid="35" grpId="1" animBg="1"/>
      <p:bldP spid="36" grpId="0" animBg="1"/>
      <p:bldP spid="36" grpId="1" animBg="1"/>
      <p:bldP spid="37" grpId="0"/>
      <p:bldP spid="39" grpId="0"/>
      <p:bldP spid="46" grpId="0"/>
      <p:bldP spid="48" grpId="0"/>
      <p:bldP spid="49" grpId="0" animBg="1"/>
      <p:bldP spid="50" grpId="0" animBg="1"/>
      <p:bldP spid="5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Biedverloop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Het biedverloop is ook erg nuttig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kleur die de tegenpartij heeft geboden valt meestal af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929" y="4212847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kleur die partner geboden heeft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is juist vaak een goede start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Toelichting met afgeronde rechthoek 9"/>
          <p:cNvSpPr/>
          <p:nvPr/>
        </p:nvSpPr>
        <p:spPr bwMode="auto">
          <a:xfrm>
            <a:off x="2412045" y="5868863"/>
            <a:ext cx="8856984" cy="1440160"/>
          </a:xfrm>
          <a:prstGeom prst="wedgeRoundRectCallout">
            <a:avLst>
              <a:gd name="adj1" fmla="val -50004"/>
              <a:gd name="adj2" fmla="val -2188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Maar gezond verstand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gaat boven regels en richtlijnen!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9987"/>
              <a:gd name="adj2" fmla="val 2379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8856761" y="3600832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0644375" y="3624330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6761" y="270051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336600"/>
                </a:solidFill>
              </a:rPr>
              <a:t>2♣</a:t>
            </a:r>
            <a:endParaRPr lang="nl-NL" sz="4800" dirty="0">
              <a:solidFill>
                <a:srgbClr val="336600"/>
              </a:solidFill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6761" y="572942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V T 8 3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A 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V T 8 3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9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744193" y="468263"/>
            <a:ext cx="9073008" cy="1440160"/>
          </a:xfrm>
          <a:prstGeom prst="wedgeRoundRectCallout">
            <a:avLst>
              <a:gd name="adj1" fmla="val -49988"/>
              <a:gd name="adj2" fmla="val 612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Noord heeft een vierkaart schoppen,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dat maakt de ruitenstart interessanter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4536393" y="522092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"/>
          <p:cNvSpPr>
            <a:spLocks noChangeArrowheads="1"/>
          </p:cNvSpPr>
          <p:nvPr/>
        </p:nvSpPr>
        <p:spPr bwMode="auto">
          <a:xfrm>
            <a:off x="7115983" y="360083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7200577" y="3708624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9792865" y="6368347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DC2300"/>
                </a:solidFill>
              </a:rPr>
              <a:t>2</a:t>
            </a: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  <p:grpSp>
        <p:nvGrpSpPr>
          <p:cNvPr id="29" name="Groep 25"/>
          <p:cNvGrpSpPr/>
          <p:nvPr/>
        </p:nvGrpSpPr>
        <p:grpSpPr>
          <a:xfrm rot="2360910">
            <a:off x="10562798" y="5767963"/>
            <a:ext cx="1152128" cy="936104"/>
            <a:chOff x="4176241" y="5004767"/>
            <a:chExt cx="1152128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Afgeronde rechthoek 29"/>
            <p:cNvSpPr/>
            <p:nvPr/>
          </p:nvSpPr>
          <p:spPr bwMode="auto">
            <a:xfrm>
              <a:off x="4392265" y="5004767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ALERT</a:t>
              </a:r>
            </a:p>
          </p:txBody>
        </p:sp>
        <p:sp>
          <p:nvSpPr>
            <p:cNvPr id="34" name="Afgeronde rechthoek 33"/>
            <p:cNvSpPr/>
            <p:nvPr/>
          </p:nvSpPr>
          <p:spPr bwMode="auto">
            <a:xfrm rot="16200000">
              <a:off x="4266265" y="4914744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AutoShape 11"/>
          <p:cNvSpPr>
            <a:spLocks noChangeArrowheads="1"/>
          </p:cNvSpPr>
          <p:nvPr/>
        </p:nvSpPr>
        <p:spPr bwMode="auto">
          <a:xfrm>
            <a:off x="9792865" y="334858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3SA</a:t>
            </a:r>
          </a:p>
        </p:txBody>
      </p:sp>
      <p:grpSp>
        <p:nvGrpSpPr>
          <p:cNvPr id="36" name="Groep 35"/>
          <p:cNvGrpSpPr/>
          <p:nvPr/>
        </p:nvGrpSpPr>
        <p:grpSpPr>
          <a:xfrm rot="18600000">
            <a:off x="11003065" y="2205211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Afgeronde rechthoek 3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8" name="Afgeronde rechthoek 3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21" grpId="0" animBg="1"/>
      <p:bldP spid="5131" grpId="0" animBg="1"/>
      <p:bldP spid="5134" grpId="0" animBg="1"/>
      <p:bldP spid="31" grpId="0" animBg="1"/>
      <p:bldP spid="19" grpId="0" animBg="1"/>
      <p:bldP spid="27" grpId="0" animBg="1"/>
      <p:bldP spid="28" grpId="0" animBg="1"/>
      <p:bldP spid="26" grpId="0" animBg="1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50019"/>
              <a:gd name="adj2" fmla="val 240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8856761" y="3600832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6761" y="270051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336600"/>
                </a:solidFill>
              </a:rPr>
              <a:t>1♣</a:t>
            </a:r>
            <a:endParaRPr lang="nl-NL" sz="4800" dirty="0">
              <a:solidFill>
                <a:srgbClr val="336600"/>
              </a:solidFill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6761" y="572942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9 3 2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V 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H B 8 3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7 6 5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744193" y="468263"/>
            <a:ext cx="9073008" cy="1440160"/>
          </a:xfrm>
          <a:prstGeom prst="wedgeRoundRectCallout">
            <a:avLst>
              <a:gd name="adj1" fmla="val -50000"/>
              <a:gd name="adj2" fmla="val 2783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Je wil de kleur niet laten blokkeren; honneurs aan de korte kant eerst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1368041" y="4068799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"/>
          <p:cNvSpPr>
            <a:spLocks noChangeArrowheads="1"/>
          </p:cNvSpPr>
          <p:nvPr/>
        </p:nvSpPr>
        <p:spPr bwMode="auto">
          <a:xfrm>
            <a:off x="7115983" y="360083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10656961" y="360083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DC2300"/>
                </a:solidFill>
              </a:rPr>
              <a:t>1</a:t>
            </a: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  <p:grpSp>
        <p:nvGrpSpPr>
          <p:cNvPr id="3" name="Groep 25"/>
          <p:cNvGrpSpPr/>
          <p:nvPr/>
        </p:nvGrpSpPr>
        <p:grpSpPr>
          <a:xfrm rot="2360910">
            <a:off x="10562798" y="5767963"/>
            <a:ext cx="1152128" cy="936104"/>
            <a:chOff x="4176241" y="5004767"/>
            <a:chExt cx="1152128" cy="936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Afgeronde rechthoek 29"/>
            <p:cNvSpPr/>
            <p:nvPr/>
          </p:nvSpPr>
          <p:spPr bwMode="auto">
            <a:xfrm>
              <a:off x="4392265" y="5004767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ALERT</a:t>
              </a:r>
            </a:p>
          </p:txBody>
        </p:sp>
        <p:sp>
          <p:nvSpPr>
            <p:cNvPr id="34" name="Afgeronde rechthoek 33"/>
            <p:cNvSpPr/>
            <p:nvPr/>
          </p:nvSpPr>
          <p:spPr bwMode="auto">
            <a:xfrm rot="16200000">
              <a:off x="4266265" y="4914744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A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9288809" y="3348583"/>
            <a:ext cx="1584176" cy="7920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31" grpId="0" animBg="1"/>
      <p:bldP spid="5134" grpId="0" animBg="1"/>
      <p:bldP spid="31" grpId="0" animBg="1"/>
      <p:bldP spid="19" grpId="0" animBg="1"/>
      <p:bldP spid="27" grpId="0" animBg="1"/>
      <p:bldP spid="26" grpId="0" animBg="1"/>
      <p:bldP spid="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506132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467415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6632206" y="5011634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594528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1227364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83953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805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140438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344594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424713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479919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53512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328369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oelichting met afgeronde rechthoek 36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-49939"/>
              <a:gd name="adj2" fmla="val -647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Stel dat je met de 5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start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9" name="Toelichting met afgeronde rechthoek 38"/>
          <p:cNvSpPr/>
          <p:nvPr/>
        </p:nvSpPr>
        <p:spPr bwMode="auto">
          <a:xfrm>
            <a:off x="575841" y="5220791"/>
            <a:ext cx="2736304" cy="792000"/>
          </a:xfrm>
          <a:prstGeom prst="wedgeRoundRectCallout">
            <a:avLst>
              <a:gd name="adj1" fmla="val -4707"/>
              <a:gd name="adj2" fmla="val -17251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Blokkade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7467415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5544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267805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8424713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2" name="Toelichting met afgeronde rechthoek 51"/>
          <p:cNvSpPr/>
          <p:nvPr/>
        </p:nvSpPr>
        <p:spPr bwMode="auto">
          <a:xfrm>
            <a:off x="359817" y="684287"/>
            <a:ext cx="3888432" cy="1440000"/>
          </a:xfrm>
          <a:prstGeom prst="wedgeRoundRectCallout">
            <a:avLst>
              <a:gd name="adj1" fmla="val -49917"/>
              <a:gd name="adj2" fmla="val -1498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En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als je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met de V start: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3" name="Toelichting met afgeronde rechthoek 52"/>
          <p:cNvSpPr/>
          <p:nvPr/>
        </p:nvSpPr>
        <p:spPr bwMode="auto">
          <a:xfrm>
            <a:off x="575841" y="5220791"/>
            <a:ext cx="2736304" cy="1440000"/>
          </a:xfrm>
          <a:prstGeom prst="wedgeRoundRectCallout">
            <a:avLst>
              <a:gd name="adj1" fmla="val -129"/>
              <a:gd name="adj2" fmla="val -12815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Geen blokkade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8" grpId="0"/>
      <p:bldP spid="38" grpId="1"/>
      <p:bldP spid="47" grpId="0"/>
      <p:bldP spid="47" grpId="1"/>
      <p:bldP spid="55" grpId="0"/>
      <p:bldP spid="13" grpId="0"/>
      <p:bldP spid="14" grpId="0"/>
      <p:bldP spid="14" grpId="1"/>
      <p:bldP spid="15" grpId="0"/>
      <p:bldP spid="17" grpId="0"/>
      <p:bldP spid="17" grpId="1"/>
      <p:bldP spid="19" grpId="0"/>
      <p:bldP spid="37" grpId="0" animBg="1"/>
      <p:bldP spid="39" grpId="0" animBg="1"/>
      <p:bldP spid="39" grpId="1" animBg="1"/>
      <p:bldP spid="46" grpId="0"/>
      <p:bldP spid="46" grpId="1"/>
      <p:bldP spid="48" grpId="0"/>
      <p:bldP spid="48" grpId="1"/>
      <p:bldP spid="49" grpId="0"/>
      <p:bldP spid="49" grpId="1"/>
      <p:bldP spid="50" grpId="0"/>
      <p:bldP spid="52" grpId="0" animBg="1"/>
      <p:bldP spid="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50052"/>
              <a:gd name="adj2" fmla="val 243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8856761" y="3600832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0644375" y="3624330"/>
            <a:ext cx="1596762" cy="7966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1♠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6761" y="270051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DC2300"/>
                </a:solidFill>
              </a:rPr>
              <a:t>1</a:t>
            </a: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6761" y="572942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FF3300"/>
                </a:solidFill>
              </a:rPr>
              <a:t>1♦</a:t>
            </a:r>
            <a:endParaRPr lang="nl-NL" sz="4800" dirty="0">
              <a:solidFill>
                <a:srgbClr val="FF33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7022977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8 3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8 6 5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H V B T 9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A 6 5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744193" y="468263"/>
            <a:ext cx="9073008" cy="1440160"/>
          </a:xfrm>
          <a:prstGeom prst="wedgeRoundRectCallout">
            <a:avLst>
              <a:gd name="adj1" fmla="val -49964"/>
              <a:gd name="adj2" fmla="val 1116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Zo maak je zeker 5 slagen; zo te horen zijn ze niet bang voor de schoppens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1368041" y="522092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"/>
          <p:cNvSpPr>
            <a:spLocks noChangeArrowheads="1"/>
          </p:cNvSpPr>
          <p:nvPr/>
        </p:nvSpPr>
        <p:spPr bwMode="auto">
          <a:xfrm>
            <a:off x="7115983" y="360083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7200577" y="3708624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9504833" y="6368347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1SA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35" name="AutoShape 11"/>
          <p:cNvSpPr>
            <a:spLocks noChangeArrowheads="1"/>
          </p:cNvSpPr>
          <p:nvPr/>
        </p:nvSpPr>
        <p:spPr bwMode="auto">
          <a:xfrm>
            <a:off x="9504833" y="334858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>
                <a:solidFill>
                  <a:srgbClr val="000000"/>
                </a:solidFill>
              </a:rPr>
              <a:t>3SA</a:t>
            </a:r>
          </a:p>
        </p:txBody>
      </p:sp>
      <p:grpSp>
        <p:nvGrpSpPr>
          <p:cNvPr id="4" name="Groep 35"/>
          <p:cNvGrpSpPr/>
          <p:nvPr/>
        </p:nvGrpSpPr>
        <p:grpSpPr>
          <a:xfrm rot="18600000">
            <a:off x="11003065" y="2205211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Afgeronde rechthoek 3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8" name="Afgeronde rechthoek 3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121" grpId="0" animBg="1"/>
      <p:bldP spid="5131" grpId="0" animBg="1"/>
      <p:bldP spid="5134" grpId="0" animBg="1"/>
      <p:bldP spid="31" grpId="0" animBg="1"/>
      <p:bldP spid="19" grpId="0" animBg="1"/>
      <p:bldP spid="27" grpId="0" animBg="1"/>
      <p:bldP spid="28" grpId="0" animBg="1"/>
      <p:bldP spid="26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Doel van de uitkomst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Je wil het contract </a:t>
            </a:r>
            <a:r>
              <a:rPr lang="nl-NL" sz="4400" b="0" dirty="0" err="1" smtClean="0">
                <a:solidFill>
                  <a:srgbClr val="FFFFFF"/>
                </a:solidFill>
                <a:cs typeface="Times New Roman" pitchFamily="16" charset="0"/>
              </a:rPr>
              <a:t>downspelen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Daarvoor zijn vier factoren van belang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484111" y="3564703"/>
            <a:ext cx="871285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De speelsoort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2" name="Toelichting met afgeronde rechthoek 11"/>
          <p:cNvSpPr/>
          <p:nvPr/>
        </p:nvSpPr>
        <p:spPr bwMode="auto">
          <a:xfrm>
            <a:off x="7632625" y="1548383"/>
            <a:ext cx="5832648" cy="1440160"/>
          </a:xfrm>
          <a:prstGeom prst="wedgeRoundRectCallout">
            <a:avLst>
              <a:gd name="adj1" fmla="val -54009"/>
              <a:gd name="adj2" fmla="val 12154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Tegen SA kom je anders uit dan tegen troef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484111" y="4500807"/>
            <a:ext cx="871285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De hoogte van het contract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4" name="Toelichting met afgeronde rechthoek 13"/>
          <p:cNvSpPr/>
          <p:nvPr/>
        </p:nvSpPr>
        <p:spPr bwMode="auto">
          <a:xfrm>
            <a:off x="4608289" y="2268463"/>
            <a:ext cx="8280920" cy="1440160"/>
          </a:xfrm>
          <a:prstGeom prst="wedgeRoundRectCallout">
            <a:avLst>
              <a:gd name="adj1" fmla="val -54009"/>
              <a:gd name="adj2" fmla="val 12154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Tegen 6SA heb je aan 2 slagen genoeg, tegen 2♥ heb je er 6 nodig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2484111" y="5436911"/>
            <a:ext cx="871285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Het biedverloop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484111" y="6373015"/>
            <a:ext cx="871285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Je eigen hand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9" grpId="0" animBg="1"/>
      <p:bldP spid="10" grpId="0" animBg="1"/>
      <p:bldP spid="12" grpId="0" animBg="1"/>
      <p:bldP spid="12" grpId="1" animBg="1"/>
      <p:bldP spid="13" grpId="0" animBg="1"/>
      <p:bldP spid="14" grpId="0" animBg="1"/>
      <p:bldP spid="14" grpId="1" animBg="1"/>
      <p:bldP spid="16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oelichting met afgeronde rechthoek 31"/>
          <p:cNvSpPr/>
          <p:nvPr/>
        </p:nvSpPr>
        <p:spPr bwMode="auto">
          <a:xfrm>
            <a:off x="719857" y="468263"/>
            <a:ext cx="2880320" cy="1440160"/>
          </a:xfrm>
          <a:prstGeom prst="wedgeRoundRectCallout">
            <a:avLst>
              <a:gd name="adj1" fmla="val -49987"/>
              <a:gd name="adj2" fmla="val 243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Waarmee start je?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8856761" y="3600832"/>
            <a:ext cx="1598400" cy="1980000"/>
            <a:chOff x="2779859" y="3996655"/>
            <a:chExt cx="1569569" cy="19442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0" name="Rechthoek 1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Rechthoek 2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Rechte verbindingslijn 2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Rechte verbindingslijn 2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Rechte verbindingslijn 2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0644375" y="3624330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856761" y="2700512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336600"/>
                </a:solidFill>
              </a:rPr>
              <a:t>2♣</a:t>
            </a:r>
            <a:endParaRPr lang="nl-NL" sz="4800" dirty="0">
              <a:solidFill>
                <a:srgbClr val="336600"/>
              </a:solidFill>
            </a:endParaRP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8856761" y="5729421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DC2300"/>
                </a:solidFill>
              </a:rPr>
              <a:t>1</a:t>
            </a: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81656" y="3019852"/>
            <a:ext cx="5510809" cy="4541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000000"/>
                </a:solidFill>
              </a:rPr>
              <a:t>♠	</a:t>
            </a:r>
            <a:r>
              <a:rPr lang="nl-NL" sz="7200" dirty="0" smtClean="0">
                <a:solidFill>
                  <a:srgbClr val="000000"/>
                </a:solidFill>
              </a:rPr>
              <a:t>B T 8 2</a:t>
            </a:r>
            <a:endParaRPr lang="nl-NL" sz="7200" dirty="0">
              <a:solidFill>
                <a:srgbClr val="000000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r>
              <a:rPr lang="nl-NL" sz="7200" dirty="0" smtClean="0">
                <a:solidFill>
                  <a:schemeClr val="tx1"/>
                </a:solidFill>
                <a:cs typeface="Times New Roman" pitchFamily="16" charset="0"/>
              </a:rPr>
              <a:t>	A</a:t>
            </a:r>
            <a:endParaRPr lang="nl-NL" sz="7200" dirty="0">
              <a:solidFill>
                <a:schemeClr val="tx1"/>
              </a:solidFill>
              <a:cs typeface="Times New Roman" pitchFamily="16" charset="0"/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 smtClean="0">
                <a:solidFill>
                  <a:srgbClr val="FF3300"/>
                </a:solidFill>
              </a:rPr>
              <a:t>♦</a:t>
            </a:r>
            <a:r>
              <a:rPr lang="nl-NL" sz="7200" dirty="0" smtClean="0">
                <a:solidFill>
                  <a:schemeClr val="tx1"/>
                </a:solidFill>
              </a:rPr>
              <a:t>	9 8 7 2</a:t>
            </a:r>
            <a:endParaRPr lang="nl-NL" sz="7200" dirty="0">
              <a:solidFill>
                <a:schemeClr val="tx1"/>
              </a:solidFill>
            </a:endParaRPr>
          </a:p>
          <a:p>
            <a:pPr>
              <a:buClrTx/>
              <a:tabLst>
                <a:tab pos="0" algn="l"/>
                <a:tab pos="772250" algn="l"/>
                <a:tab pos="1036038" algn="l"/>
                <a:tab pos="1576995" algn="l"/>
                <a:tab pos="2117952" algn="l"/>
                <a:tab pos="2658909" algn="l"/>
                <a:tab pos="3199866" algn="l"/>
                <a:tab pos="3740823" algn="l"/>
                <a:tab pos="4281780" algn="l"/>
                <a:tab pos="4822737" algn="l"/>
                <a:tab pos="5363694" algn="l"/>
                <a:tab pos="5904651" algn="l"/>
                <a:tab pos="6489573" algn="l"/>
                <a:tab pos="6986565" algn="l"/>
                <a:tab pos="7527521" algn="l"/>
                <a:tab pos="8068479" algn="l"/>
                <a:tab pos="8609435" algn="l"/>
                <a:tab pos="9150393" algn="l"/>
                <a:tab pos="9691349" algn="l"/>
                <a:tab pos="10232307" algn="l"/>
                <a:tab pos="10773263" algn="l"/>
                <a:tab pos="10775175" algn="l"/>
                <a:tab pos="11316132" algn="l"/>
                <a:tab pos="11857089" algn="l"/>
                <a:tab pos="12428630" algn="l"/>
                <a:tab pos="12979144" algn="l"/>
                <a:tab pos="12979144" algn="l"/>
                <a:tab pos="12981057" algn="l"/>
              </a:tabLst>
            </a:pPr>
            <a:r>
              <a:rPr lang="nl-NL" sz="7200" dirty="0">
                <a:solidFill>
                  <a:srgbClr val="336600"/>
                </a:solidFill>
              </a:rPr>
              <a:t>♣</a:t>
            </a:r>
            <a:r>
              <a:rPr lang="nl-NL" sz="7200" dirty="0">
                <a:solidFill>
                  <a:srgbClr val="000000"/>
                </a:solidFill>
              </a:rPr>
              <a:t>	</a:t>
            </a:r>
            <a:r>
              <a:rPr lang="nl-NL" sz="7200" dirty="0" smtClean="0">
                <a:solidFill>
                  <a:srgbClr val="000000"/>
                </a:solidFill>
              </a:rPr>
              <a:t>A 9 6 2</a:t>
            </a:r>
            <a:endParaRPr lang="nl-NL" sz="7200" dirty="0">
              <a:solidFill>
                <a:srgbClr val="000000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744193" y="468263"/>
            <a:ext cx="9073008" cy="1440160"/>
          </a:xfrm>
          <a:prstGeom prst="wedgeRoundRectCallout">
            <a:avLst>
              <a:gd name="adj1" fmla="val -49974"/>
              <a:gd name="adj2" fmla="val 1157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Partner heeft hooguit 1 klaveren;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NZ hebben een fit aangegeven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9" name="Ovaal 18"/>
          <p:cNvSpPr/>
          <p:nvPr/>
        </p:nvSpPr>
        <p:spPr bwMode="auto">
          <a:xfrm>
            <a:off x="1368041" y="6301047"/>
            <a:ext cx="1008000" cy="1224000"/>
          </a:xfrm>
          <a:prstGeom prst="ellipse">
            <a:avLst/>
          </a:prstGeom>
          <a:noFill/>
          <a:ln w="476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27" name="AutoShape 1"/>
          <p:cNvSpPr>
            <a:spLocks noChangeArrowheads="1"/>
          </p:cNvSpPr>
          <p:nvPr/>
        </p:nvSpPr>
        <p:spPr bwMode="auto">
          <a:xfrm>
            <a:off x="7115983" y="3600832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8" name="AutoShape 1"/>
          <p:cNvSpPr>
            <a:spLocks noChangeArrowheads="1"/>
          </p:cNvSpPr>
          <p:nvPr/>
        </p:nvSpPr>
        <p:spPr bwMode="auto">
          <a:xfrm>
            <a:off x="7200577" y="3708624"/>
            <a:ext cx="1596762" cy="79666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00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14004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000" dirty="0">
                <a:solidFill>
                  <a:srgbClr val="FFFFFF"/>
                </a:solidFill>
              </a:rPr>
              <a:t>pas</a:t>
            </a:r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9792865" y="6368347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336600"/>
                </a:solidFill>
              </a:rPr>
              <a:t>3♣</a:t>
            </a:r>
            <a:endParaRPr lang="nl-NL" sz="4800" dirty="0">
              <a:solidFill>
                <a:srgbClr val="336600"/>
              </a:solidFill>
            </a:endParaRPr>
          </a:p>
        </p:txBody>
      </p:sp>
      <p:sp>
        <p:nvSpPr>
          <p:cNvPr id="35" name="AutoShape 11"/>
          <p:cNvSpPr>
            <a:spLocks noChangeArrowheads="1"/>
          </p:cNvSpPr>
          <p:nvPr/>
        </p:nvSpPr>
        <p:spPr bwMode="auto">
          <a:xfrm>
            <a:off x="9792865" y="3348584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DC2300"/>
                </a:solidFill>
              </a:rPr>
              <a:t>4</a:t>
            </a: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  <p:grpSp>
        <p:nvGrpSpPr>
          <p:cNvPr id="4" name="Groep 35"/>
          <p:cNvGrpSpPr/>
          <p:nvPr/>
        </p:nvGrpSpPr>
        <p:grpSpPr>
          <a:xfrm rot="18600000">
            <a:off x="11003065" y="2205211"/>
            <a:ext cx="936104" cy="1152127"/>
            <a:chOff x="561330" y="5953112"/>
            <a:chExt cx="936104" cy="1152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Afgeronde rechthoek 36"/>
            <p:cNvSpPr/>
            <p:nvPr/>
          </p:nvSpPr>
          <p:spPr bwMode="auto">
            <a:xfrm rot="5400000">
              <a:off x="561330" y="6169135"/>
              <a:ext cx="936104" cy="936104"/>
            </a:xfrm>
            <a:prstGeom prst="roundRect">
              <a:avLst>
                <a:gd name="adj" fmla="val 833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0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6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STOP</a:t>
              </a:r>
            </a:p>
          </p:txBody>
        </p:sp>
        <p:sp>
          <p:nvSpPr>
            <p:cNvPr id="38" name="Afgeronde rechthoek 37"/>
            <p:cNvSpPr/>
            <p:nvPr/>
          </p:nvSpPr>
          <p:spPr bwMode="auto">
            <a:xfrm>
              <a:off x="561330" y="5953112"/>
              <a:ext cx="252000" cy="432048"/>
            </a:xfrm>
            <a:prstGeom prst="roundRect">
              <a:avLst>
                <a:gd name="adj" fmla="val 13783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nl-NL" sz="1200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S</a:t>
              </a:r>
              <a:endParaRPr kumimoji="0" lang="nl-NL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oelichting met afgeronde rechthoek 28"/>
          <p:cNvSpPr/>
          <p:nvPr/>
        </p:nvSpPr>
        <p:spPr bwMode="auto">
          <a:xfrm>
            <a:off x="719857" y="468263"/>
            <a:ext cx="12097344" cy="1440160"/>
          </a:xfrm>
          <a:prstGeom prst="wedgeRoundRectCallout">
            <a:avLst>
              <a:gd name="adj1" fmla="val -50007"/>
              <a:gd name="adj2" fmla="val -1247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Je zondigt tegen twee basisregels: </a:t>
            </a:r>
            <a:r>
              <a:rPr lang="nl-NL" sz="3600" i="1" dirty="0" smtClean="0">
                <a:solidFill>
                  <a:schemeClr val="tx1"/>
                </a:solidFill>
              </a:rPr>
              <a:t>niet uitkomen in een geboden kleur</a:t>
            </a:r>
            <a:r>
              <a:rPr lang="nl-NL" sz="3600" dirty="0" smtClean="0">
                <a:solidFill>
                  <a:schemeClr val="tx1"/>
                </a:solidFill>
              </a:rPr>
              <a:t>, </a:t>
            </a:r>
            <a:r>
              <a:rPr lang="nl-NL" sz="3600" dirty="0" err="1" smtClean="0">
                <a:solidFill>
                  <a:schemeClr val="tx1"/>
                </a:solidFill>
              </a:rPr>
              <a:t>én</a:t>
            </a:r>
            <a:r>
              <a:rPr lang="nl-NL" sz="3600" dirty="0" smtClean="0">
                <a:solidFill>
                  <a:schemeClr val="tx1"/>
                </a:solidFill>
              </a:rPr>
              <a:t> </a:t>
            </a:r>
            <a:r>
              <a:rPr lang="nl-NL" sz="3600" i="1" dirty="0" smtClean="0">
                <a:solidFill>
                  <a:schemeClr val="tx1"/>
                </a:solidFill>
              </a:rPr>
              <a:t>de start van de A belooft de H</a:t>
            </a:r>
            <a:endParaRPr kumimoji="0" lang="nl-NL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4968329" y="5149008"/>
            <a:ext cx="3816424" cy="2016000"/>
          </a:xfrm>
          <a:prstGeom prst="wedgeRoundRectCallout">
            <a:avLst>
              <a:gd name="adj1" fmla="val 76511"/>
              <a:gd name="adj2" fmla="val 4292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Gezond verstand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gaat boven regeltjes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121" grpId="0" animBg="1"/>
      <p:bldP spid="5131" grpId="0" animBg="1"/>
      <p:bldP spid="5134" grpId="0" animBg="1"/>
      <p:bldP spid="31" grpId="0" animBg="1"/>
      <p:bldP spid="31" grpId="1" animBg="1"/>
      <p:bldP spid="19" grpId="0" animBg="1"/>
      <p:bldP spid="27" grpId="0" animBg="1"/>
      <p:bldP spid="28" grpId="0" animBg="1"/>
      <p:bldP spid="26" grpId="0" animBg="1"/>
      <p:bldP spid="35" grpId="0" animBg="1"/>
      <p:bldP spid="29" grpId="0" animBg="1"/>
      <p:bldP spid="3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155780" y="5173034"/>
            <a:ext cx="6612285" cy="159332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Genoeg gekletst,</a:t>
            </a:r>
          </a:p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nu gaan we kaarten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Start tegen SA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1692567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kleur met (een serie) honneurs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is de meest aantrekkelijke start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3276575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Je start ermee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om lengteslagen te ontwikkelen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929" y="4860751"/>
            <a:ext cx="10945100" cy="864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Hoe meer honneurs hoe beter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2718579" y="468263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88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871163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967470" y="472640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002863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099170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009529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367379" y="3060551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Dat ontwikkelt de V en de B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367929" y="2124447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Start met de H om de A te verdrijven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9" name="AutoShape 3"/>
          <p:cNvSpPr>
            <a:spLocks noChangeArrowheads="1"/>
          </p:cNvSpPr>
          <p:nvPr/>
        </p:nvSpPr>
        <p:spPr bwMode="auto">
          <a:xfrm>
            <a:off x="1367379" y="3996655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Vervolgens is er een goede kans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dat de 4 en de 2 lengteslagen worden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2088009" y="6300999"/>
            <a:ext cx="9505056" cy="792000"/>
          </a:xfrm>
          <a:prstGeom prst="wedgeRoundRectCallout">
            <a:avLst>
              <a:gd name="adj1" fmla="val -49996"/>
              <a:gd name="adj2" fmla="val -1361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Deze start geeft zelden een slag weg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2" name="Toelichting met afgeronde rechthoek 11"/>
          <p:cNvSpPr/>
          <p:nvPr/>
        </p:nvSpPr>
        <p:spPr bwMode="auto">
          <a:xfrm>
            <a:off x="1367929" y="2124447"/>
            <a:ext cx="10441160" cy="1440160"/>
          </a:xfrm>
          <a:prstGeom prst="wedgeRoundRectCallout">
            <a:avLst>
              <a:gd name="adj1" fmla="val 2057"/>
              <a:gd name="adj2" fmla="val -811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Omdat je met de start een honneur verbruikt,  heb je een serie van 3 of langer nodig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6" grpId="0" animBg="1"/>
      <p:bldP spid="37" grpId="0" animBg="1"/>
      <p:bldP spid="39" grpId="0" animBg="1"/>
      <p:bldP spid="4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2718579" y="468263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88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871163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998729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126295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067912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009529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367379" y="3060551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Daarvoor is wel hulp van partner nodig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367929" y="2124447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Je wil slagen ontwikkelen in deze kleur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9" name="AutoShape 3"/>
          <p:cNvSpPr>
            <a:spLocks noChangeArrowheads="1"/>
          </p:cNvSpPr>
          <p:nvPr/>
        </p:nvSpPr>
        <p:spPr bwMode="auto">
          <a:xfrm>
            <a:off x="1367379" y="3996655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partner een van de ontbrekende honneurs heeft komt het goed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2664073" y="6372847"/>
            <a:ext cx="8496944" cy="792000"/>
          </a:xfrm>
          <a:prstGeom prst="wedgeRoundRectCallout">
            <a:avLst>
              <a:gd name="adj1" fmla="val 16138"/>
              <a:gd name="adj2" fmla="val 3537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Deze start kan een slag weggeven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chemeClr val="tx1"/>
                </a:solidFill>
              </a:rPr>
              <a:t>SA</a:t>
            </a:r>
            <a:endParaRPr lang="nl-NL" sz="4800" dirty="0">
              <a:solidFill>
                <a:schemeClr val="tx1"/>
              </a:solidFill>
              <a:cs typeface="Times New Roman" pitchFamily="16" charset="0"/>
            </a:endParaRPr>
          </a:p>
        </p:txBody>
      </p:sp>
      <p:sp>
        <p:nvSpPr>
          <p:cNvPr id="13" name="Toelichting met afgeronde rechthoek 12"/>
          <p:cNvSpPr/>
          <p:nvPr/>
        </p:nvSpPr>
        <p:spPr bwMode="auto">
          <a:xfrm>
            <a:off x="1367379" y="5724847"/>
            <a:ext cx="10945766" cy="1440000"/>
          </a:xfrm>
          <a:prstGeom prst="wedgeRoundRectCallout">
            <a:avLst>
              <a:gd name="adj1" fmla="val -36177"/>
              <a:gd name="adj2" fmla="val -7620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lang="nl-NL" sz="3600" dirty="0" smtClean="0">
                <a:solidFill>
                  <a:schemeClr val="tx1"/>
                </a:solidFill>
              </a:rPr>
              <a:t>Als je uit het biedverloop weet dat partner weinig punten heeft, is dit dus geen goede start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36" grpId="0" animBg="1"/>
      <p:bldP spid="37" grpId="0" animBg="1"/>
      <p:bldP spid="39" grpId="0" animBg="1"/>
      <p:bldP spid="40" grpId="0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5633265" y="902890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785849" y="907267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752182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5633265" y="5011634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785849" y="5011634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7941812" y="5011634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83470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572231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73536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947095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8801537" y="2984166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95412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091760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18810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768529" y="2772519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oelichting met afgeronde rechthoek 26"/>
          <p:cNvSpPr/>
          <p:nvPr/>
        </p:nvSpPr>
        <p:spPr bwMode="auto">
          <a:xfrm>
            <a:off x="359817" y="684287"/>
            <a:ext cx="4392488" cy="2016000"/>
          </a:xfrm>
          <a:prstGeom prst="wedgeRoundRectCallout">
            <a:avLst>
              <a:gd name="adj1" fmla="val -49909"/>
              <a:gd name="adj2" fmla="val -1611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het zo zit, geeft deze start een slag weg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941812" y="5011634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9864873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9000777" y="4716735"/>
            <a:ext cx="4248472" cy="2376040"/>
          </a:xfrm>
          <a:prstGeom prst="wedgeRoundRectCallout">
            <a:avLst>
              <a:gd name="adj1" fmla="val -50068"/>
              <a:gd name="adj2" fmla="val -1450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je die niet hebt, is het dan een slechte start?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359817" y="684287"/>
            <a:ext cx="3087960" cy="2016000"/>
          </a:xfrm>
          <a:prstGeom prst="wedgeRoundRectCallout">
            <a:avLst>
              <a:gd name="adj1" fmla="val -49990"/>
              <a:gd name="adj2" fmla="val -1664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Nee, want het kan ook zo zitten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865760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359817" y="5076775"/>
            <a:ext cx="5184576" cy="2016000"/>
          </a:xfrm>
          <a:prstGeom prst="wedgeRoundRectCallout">
            <a:avLst>
              <a:gd name="adj1" fmla="val -49933"/>
              <a:gd name="adj2" fmla="val 1097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Maar als je 2 entrees hebt kun je 3 slagen ontwikkelen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7" grpId="0"/>
      <p:bldP spid="51" grpId="0"/>
      <p:bldP spid="51" grpId="1"/>
      <p:bldP spid="94" grpId="0"/>
      <p:bldP spid="17" grpId="0"/>
      <p:bldP spid="17" grpId="1"/>
      <p:bldP spid="27" grpId="0" animBg="1"/>
      <p:bldP spid="30" grpId="0"/>
      <p:bldP spid="31" grpId="0"/>
      <p:bldP spid="31" grpId="1"/>
      <p:bldP spid="32" grpId="0" animBg="1"/>
      <p:bldP spid="32" grpId="1" animBg="1"/>
      <p:bldP spid="33" grpId="0" animBg="1"/>
      <p:bldP spid="35" grpId="0"/>
      <p:bldP spid="35" grpId="1"/>
      <p:bldP spid="36" grpId="0" animBg="1"/>
      <p:bldP spid="3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Serie van 2 honneurs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Nu maakt de speelsoort uit hoe je uitkomt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Tegen troef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kun je met de hoogste uitkomen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4212679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Tegen SA is met een kleintje starten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meestal veel beter 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Toelichting met afgeronde rechthoek 8"/>
          <p:cNvSpPr/>
          <p:nvPr/>
        </p:nvSpPr>
        <p:spPr bwMode="auto">
          <a:xfrm>
            <a:off x="4752305" y="4356695"/>
            <a:ext cx="8208912" cy="2016000"/>
          </a:xfrm>
          <a:prstGeom prst="wedgeRoundRectCallout">
            <a:avLst>
              <a:gd name="adj1" fmla="val -44492"/>
              <a:gd name="adj2" fmla="val -6614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Meer dan twee keer kun je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kleur toch niet spelen,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daarna gaat er iemand introeven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8" name="Toelichting met afgeronde rechthoek 7"/>
          <p:cNvSpPr/>
          <p:nvPr/>
        </p:nvSpPr>
        <p:spPr bwMode="auto">
          <a:xfrm>
            <a:off x="4752305" y="5797015"/>
            <a:ext cx="8208912" cy="1440000"/>
          </a:xfrm>
          <a:prstGeom prst="wedgeRoundRectCallout">
            <a:avLst>
              <a:gd name="adj1" fmla="val -44492"/>
              <a:gd name="adj2" fmla="val -6614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Als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partner een honneur heeft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wil je de kleur niet laten blokkeren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7" grpId="0" animBg="1"/>
      <p:bldP spid="9" grpId="0" animBg="1"/>
      <p:bldP spid="9" grpId="1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2718579" y="468263"/>
            <a:ext cx="936000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336600"/>
                </a:solidFill>
                <a:cs typeface="Arial" charset="0"/>
              </a:rPr>
              <a:t>♣</a:t>
            </a:r>
            <a:endParaRPr lang="nl-NL" sz="8800" b="0" dirty="0" smtClean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871163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998728" y="47264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126293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7067910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8009529" y="47264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367929" y="3708455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Er zitten nog 8 klaveren bij 3 spelers;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op zijn best zitten ze 3-3-2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367929" y="2124447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Tegen troef maak je toch maar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hooguit twee klaverslagen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1799977" y="5580831"/>
            <a:ext cx="10081120" cy="1440000"/>
          </a:xfrm>
          <a:prstGeom prst="wedgeRoundRectCallout">
            <a:avLst>
              <a:gd name="adj1" fmla="val -49981"/>
              <a:gd name="adj2" fmla="val -2063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49263"/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Je blijft aan slag en kunt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de dummy </a:t>
            </a:r>
          </a:p>
          <a:p>
            <a:pPr algn="ctr" defTabSz="449263"/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en het signaal van partner bekijken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1449049" y="396255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8000">
            <a:solidFill>
              <a:srgbClr val="C5000B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DC2300"/>
                </a:solidFill>
                <a:cs typeface="Times New Roman" pitchFamily="16" charset="0"/>
              </a:rPr>
              <a:t>♥</a:t>
            </a:r>
            <a:endParaRPr lang="nl-NL" sz="4800" dirty="0">
              <a:solidFill>
                <a:srgbClr val="DC23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6" grpId="0" animBg="1"/>
      <p:bldP spid="37" grpId="0" animBg="1"/>
      <p:bldP spid="40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1269</Words>
  <Application>Microsoft Office PowerPoint</Application>
  <PresentationFormat>Aangepast</PresentationFormat>
  <Paragraphs>530</Paragraphs>
  <Slides>31</Slides>
  <Notes>31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Powerpoint XP (2002)</dc:creator>
  <cp:lastModifiedBy>Femke</cp:lastModifiedBy>
  <cp:revision>547</cp:revision>
  <cp:lastPrinted>1601-01-01T00:00:00Z</cp:lastPrinted>
  <dcterms:created xsi:type="dcterms:W3CDTF">2006-12-29T13:17:35Z</dcterms:created>
  <dcterms:modified xsi:type="dcterms:W3CDTF">2025-01-18T17:44:44Z</dcterms:modified>
</cp:coreProperties>
</file>